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elegraf" charset="1" panose="00000500000000000000"/>
      <p:regular r:id="rId19"/>
    </p:embeddedFont>
    <p:embeddedFont>
      <p:font typeface="Telegraf Bold" charset="1" panose="00000800000000000000"/>
      <p:regular r:id="rId20"/>
    </p:embeddedFont>
    <p:embeddedFont>
      <p:font typeface="Telegraf Heavy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gif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gif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gif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7.png" Type="http://schemas.openxmlformats.org/officeDocument/2006/relationships/image"/><Relationship Id="rId8" Target="../media/image48.gif" Type="http://schemas.openxmlformats.org/officeDocument/2006/relationships/image"/><Relationship Id="rId9" Target="../media/image49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10860924" cy="6082798"/>
            <a:chOff x="0" y="0"/>
            <a:chExt cx="3962094" cy="2219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62095" cy="2219021"/>
            </a:xfrm>
            <a:custGeom>
              <a:avLst/>
              <a:gdLst/>
              <a:ahLst/>
              <a:cxnLst/>
              <a:rect r="r" b="b" t="t" l="l"/>
              <a:pathLst>
                <a:path h="2219021" w="3962095">
                  <a:moveTo>
                    <a:pt x="0" y="0"/>
                  </a:moveTo>
                  <a:lnTo>
                    <a:pt x="3962095" y="0"/>
                  </a:lnTo>
                  <a:lnTo>
                    <a:pt x="3962095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365526" y="0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4" y="0"/>
                </a:moveTo>
                <a:lnTo>
                  <a:pt x="0" y="0"/>
                </a:lnTo>
                <a:lnTo>
                  <a:pt x="0" y="1366924"/>
                </a:lnTo>
                <a:lnTo>
                  <a:pt x="5652694" y="1366924"/>
                </a:lnTo>
                <a:lnTo>
                  <a:pt x="56526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97286" y="2188108"/>
            <a:ext cx="6494579" cy="7058042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7605516" y="3198180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92864" cy="338133"/>
              </a:xfrm>
              <a:custGeom>
                <a:avLst/>
                <a:gdLst/>
                <a:ahLst/>
                <a:cxnLst/>
                <a:rect r="r" b="b" t="t" l="l"/>
                <a:pathLst>
                  <a:path h="338133" w="1292864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89760" y="288340"/>
              <a:ext cx="974589" cy="659177"/>
            </a:xfrm>
            <a:custGeom>
              <a:avLst/>
              <a:gdLst/>
              <a:ahLst/>
              <a:cxnLst/>
              <a:rect r="r" b="b" t="t" l="l"/>
              <a:pathLst>
                <a:path h="659177" w="974589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583848" y="413247"/>
              <a:ext cx="2836341" cy="361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Cellula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195613" y="2188108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3"/>
                </a:lnTo>
                <a:lnTo>
                  <a:pt x="0" y="18153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05495" y="2254881"/>
            <a:ext cx="10921781" cy="4203918"/>
            <a:chOff x="0" y="0"/>
            <a:chExt cx="14562375" cy="560522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14300"/>
              <a:ext cx="14562375" cy="4720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999"/>
                </a:lnSpc>
              </a:pPr>
              <a:r>
                <a:rPr lang="en-US" sz="12999" spc="155" b="true">
                  <a:solidFill>
                    <a:srgbClr val="003EA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Ride-sharing service Data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008324"/>
              <a:ext cx="1456237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831507" y="4003431"/>
            <a:ext cx="5715000" cy="4114800"/>
          </a:xfrm>
          <a:custGeom>
            <a:avLst/>
            <a:gdLst/>
            <a:ahLst/>
            <a:cxnLst/>
            <a:rect r="r" b="b" t="t" l="l"/>
            <a:pathLst>
              <a:path h="4114800" w="57150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489669" y="4822581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4937" cy="1906519"/>
            <a:chOff x="0" y="0"/>
            <a:chExt cx="5999157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157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17134"/>
            <a:ext cx="5135310" cy="5757653"/>
            <a:chOff x="0" y="0"/>
            <a:chExt cx="1873375" cy="21004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3375" cy="2100407"/>
            </a:xfrm>
            <a:custGeom>
              <a:avLst/>
              <a:gdLst/>
              <a:ahLst/>
              <a:cxnLst/>
              <a:rect r="r" b="b" t="t" l="l"/>
              <a:pathLst>
                <a:path h="2100407" w="1873375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393239" y="2917134"/>
            <a:ext cx="5461493" cy="5757653"/>
            <a:chOff x="0" y="0"/>
            <a:chExt cx="1992367" cy="21004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2367" cy="2100407"/>
            </a:xfrm>
            <a:custGeom>
              <a:avLst/>
              <a:gdLst/>
              <a:ahLst/>
              <a:cxnLst/>
              <a:rect r="r" b="b" t="t" l="l"/>
              <a:pathLst>
                <a:path h="2100407" w="1992367">
                  <a:moveTo>
                    <a:pt x="0" y="0"/>
                  </a:moveTo>
                  <a:lnTo>
                    <a:pt x="1992367" y="0"/>
                  </a:lnTo>
                  <a:lnTo>
                    <a:pt x="1992367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215122" y="2917134"/>
            <a:ext cx="5135310" cy="5757653"/>
            <a:chOff x="0" y="0"/>
            <a:chExt cx="1873375" cy="21004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3375" cy="2100407"/>
            </a:xfrm>
            <a:custGeom>
              <a:avLst/>
              <a:gdLst/>
              <a:ahLst/>
              <a:cxnLst/>
              <a:rect r="r" b="b" t="t" l="l"/>
              <a:pathLst>
                <a:path h="2100407" w="1873375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374448" y="9044945"/>
            <a:ext cx="3539104" cy="617207"/>
            <a:chOff x="0" y="0"/>
            <a:chExt cx="4718805" cy="82294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07158" y="121700"/>
              <a:ext cx="4104490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u="none">
                  <a:solidFill>
                    <a:srgbClr val="003EA8"/>
                  </a:solidFill>
                  <a:latin typeface="Telegraf"/>
                  <a:ea typeface="Telegraf"/>
                  <a:cs typeface="Telegraf"/>
                  <a:sym typeface="Telegraf"/>
                </a:rPr>
                <a:t>Back to Agenda Page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23192" y="-16682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393239" y="4860135"/>
            <a:ext cx="5135310" cy="2701033"/>
          </a:xfrm>
          <a:custGeom>
            <a:avLst/>
            <a:gdLst/>
            <a:ahLst/>
            <a:cxnLst/>
            <a:rect r="r" b="b" t="t" l="l"/>
            <a:pathLst>
              <a:path h="2701033" w="5135310">
                <a:moveTo>
                  <a:pt x="0" y="0"/>
                </a:moveTo>
                <a:lnTo>
                  <a:pt x="5135310" y="0"/>
                </a:lnTo>
                <a:lnTo>
                  <a:pt x="5135310" y="2701032"/>
                </a:lnTo>
                <a:lnTo>
                  <a:pt x="0" y="2701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46" r="0" b="-204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4178" y="4152374"/>
            <a:ext cx="5197111" cy="3287173"/>
          </a:xfrm>
          <a:custGeom>
            <a:avLst/>
            <a:gdLst/>
            <a:ahLst/>
            <a:cxnLst/>
            <a:rect r="r" b="b" t="t" l="l"/>
            <a:pathLst>
              <a:path h="3287173" w="5197111">
                <a:moveTo>
                  <a:pt x="0" y="0"/>
                </a:moveTo>
                <a:lnTo>
                  <a:pt x="5197111" y="0"/>
                </a:lnTo>
                <a:lnTo>
                  <a:pt x="5197111" y="3287173"/>
                </a:lnTo>
                <a:lnTo>
                  <a:pt x="0" y="3287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38573" y="4600629"/>
            <a:ext cx="4488408" cy="2838918"/>
          </a:xfrm>
          <a:custGeom>
            <a:avLst/>
            <a:gdLst/>
            <a:ahLst/>
            <a:cxnLst/>
            <a:rect r="r" b="b" t="t" l="l"/>
            <a:pathLst>
              <a:path h="2838918" w="4488408">
                <a:moveTo>
                  <a:pt x="0" y="0"/>
                </a:moveTo>
                <a:lnTo>
                  <a:pt x="4488408" y="0"/>
                </a:lnTo>
                <a:lnTo>
                  <a:pt x="4488408" y="2838918"/>
                </a:lnTo>
                <a:lnTo>
                  <a:pt x="0" y="28389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7980664"/>
            <a:ext cx="1570331" cy="2555272"/>
          </a:xfrm>
          <a:custGeom>
            <a:avLst/>
            <a:gdLst/>
            <a:ahLst/>
            <a:cxnLst/>
            <a:rect r="r" b="b" t="t" l="l"/>
            <a:pathLst>
              <a:path h="2555272" w="1570331">
                <a:moveTo>
                  <a:pt x="0" y="0"/>
                </a:moveTo>
                <a:lnTo>
                  <a:pt x="1570331" y="0"/>
                </a:lnTo>
                <a:lnTo>
                  <a:pt x="1570331" y="2555272"/>
                </a:lnTo>
                <a:lnTo>
                  <a:pt x="0" y="25552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5373779" y="-612117"/>
            <a:ext cx="3546986" cy="3529251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541381" y="848464"/>
            <a:ext cx="1283239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Rides per day ,hour, month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551999"/>
            <a:chOff x="0" y="0"/>
            <a:chExt cx="5999270" cy="5661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566173"/>
            </a:xfrm>
            <a:custGeom>
              <a:avLst/>
              <a:gdLst/>
              <a:ahLst/>
              <a:cxnLst/>
              <a:rect r="r" b="b" t="t" l="l"/>
              <a:pathLst>
                <a:path h="56617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566173"/>
                  </a:lnTo>
                  <a:lnTo>
                    <a:pt x="0" y="56617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97959" y="2523395"/>
            <a:ext cx="13867425" cy="1589019"/>
            <a:chOff x="0" y="0"/>
            <a:chExt cx="5058874" cy="5796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697959" y="4466700"/>
            <a:ext cx="13867425" cy="1589019"/>
            <a:chOff x="0" y="0"/>
            <a:chExt cx="5058874" cy="5796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697959" y="6403333"/>
            <a:ext cx="13867425" cy="1589019"/>
            <a:chOff x="0" y="0"/>
            <a:chExt cx="5058874" cy="5796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20140" y="2523395"/>
            <a:ext cx="1903745" cy="1589019"/>
            <a:chOff x="0" y="0"/>
            <a:chExt cx="694491" cy="5796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4491" cy="579678"/>
            </a:xfrm>
            <a:custGeom>
              <a:avLst/>
              <a:gdLst/>
              <a:ahLst/>
              <a:cxnLst/>
              <a:rect r="r" b="b" t="t" l="l"/>
              <a:pathLst>
                <a:path h="579678" w="694491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20140" y="4466700"/>
            <a:ext cx="1903745" cy="1589019"/>
            <a:chOff x="0" y="0"/>
            <a:chExt cx="694491" cy="5796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4491" cy="579678"/>
            </a:xfrm>
            <a:custGeom>
              <a:avLst/>
              <a:gdLst/>
              <a:ahLst/>
              <a:cxnLst/>
              <a:rect r="r" b="b" t="t" l="l"/>
              <a:pathLst>
                <a:path h="579678" w="694491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20140" y="6403333"/>
            <a:ext cx="1903745" cy="1589019"/>
            <a:chOff x="0" y="0"/>
            <a:chExt cx="694491" cy="5796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4491" cy="579678"/>
            </a:xfrm>
            <a:custGeom>
              <a:avLst/>
              <a:gdLst/>
              <a:ahLst/>
              <a:cxnLst/>
              <a:rect r="r" b="b" t="t" l="l"/>
              <a:pathLst>
                <a:path h="579678" w="694491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961525" y="819922"/>
            <a:ext cx="10364949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Takeaways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95970" y="9044945"/>
            <a:ext cx="3539104" cy="617207"/>
            <a:chOff x="0" y="0"/>
            <a:chExt cx="1291075" cy="2251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91075" cy="225159"/>
            </a:xfrm>
            <a:custGeom>
              <a:avLst/>
              <a:gdLst/>
              <a:ahLst/>
              <a:cxnLst/>
              <a:rect r="r" b="b" t="t" l="l"/>
              <a:pathLst>
                <a:path h="225159" w="1291075">
                  <a:moveTo>
                    <a:pt x="0" y="0"/>
                  </a:moveTo>
                  <a:lnTo>
                    <a:pt x="1291075" y="0"/>
                  </a:lnTo>
                  <a:lnTo>
                    <a:pt x="1291075" y="225159"/>
                  </a:lnTo>
                  <a:lnTo>
                    <a:pt x="0" y="2251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63879" y="-156776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011526" y="873543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606519" y="8073133"/>
            <a:ext cx="13867425" cy="1589019"/>
            <a:chOff x="0" y="0"/>
            <a:chExt cx="5058874" cy="5796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37648" y="8257495"/>
            <a:ext cx="1903745" cy="1589019"/>
            <a:chOff x="0" y="0"/>
            <a:chExt cx="694491" cy="57967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4491" cy="579678"/>
            </a:xfrm>
            <a:custGeom>
              <a:avLst/>
              <a:gdLst/>
              <a:ahLst/>
              <a:cxnLst/>
              <a:rect r="r" b="b" t="t" l="l"/>
              <a:pathLst>
                <a:path h="579678" w="694491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354917" y="2488983"/>
            <a:ext cx="1469206" cy="1623432"/>
          </a:xfrm>
          <a:custGeom>
            <a:avLst/>
            <a:gdLst/>
            <a:ahLst/>
            <a:cxnLst/>
            <a:rect r="r" b="b" t="t" l="l"/>
            <a:pathLst>
              <a:path h="1623432" w="1469206">
                <a:moveTo>
                  <a:pt x="0" y="0"/>
                </a:moveTo>
                <a:lnTo>
                  <a:pt x="1469206" y="0"/>
                </a:lnTo>
                <a:lnTo>
                  <a:pt x="1469206" y="1623431"/>
                </a:lnTo>
                <a:lnTo>
                  <a:pt x="0" y="16234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13518" y="4466700"/>
            <a:ext cx="1310605" cy="1749594"/>
          </a:xfrm>
          <a:custGeom>
            <a:avLst/>
            <a:gdLst/>
            <a:ahLst/>
            <a:cxnLst/>
            <a:rect r="r" b="b" t="t" l="l"/>
            <a:pathLst>
              <a:path h="1749594" w="1310605">
                <a:moveTo>
                  <a:pt x="0" y="0"/>
                </a:moveTo>
                <a:lnTo>
                  <a:pt x="1310605" y="0"/>
                </a:lnTo>
                <a:lnTo>
                  <a:pt x="1310605" y="1749594"/>
                </a:lnTo>
                <a:lnTo>
                  <a:pt x="0" y="1749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43940" y="6403333"/>
            <a:ext cx="1797453" cy="1454303"/>
          </a:xfrm>
          <a:custGeom>
            <a:avLst/>
            <a:gdLst/>
            <a:ahLst/>
            <a:cxnLst/>
            <a:rect r="r" b="b" t="t" l="l"/>
            <a:pathLst>
              <a:path h="1454303" w="1797453">
                <a:moveTo>
                  <a:pt x="0" y="0"/>
                </a:moveTo>
                <a:lnTo>
                  <a:pt x="1797453" y="0"/>
                </a:lnTo>
                <a:lnTo>
                  <a:pt x="1797453" y="1454303"/>
                </a:lnTo>
                <a:lnTo>
                  <a:pt x="0" y="1454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43940" y="8493453"/>
            <a:ext cx="1421582" cy="1421582"/>
          </a:xfrm>
          <a:custGeom>
            <a:avLst/>
            <a:gdLst/>
            <a:ahLst/>
            <a:cxnLst/>
            <a:rect r="r" b="b" t="t" l="l"/>
            <a:pathLst>
              <a:path h="1421582" w="1421582">
                <a:moveTo>
                  <a:pt x="0" y="0"/>
                </a:moveTo>
                <a:lnTo>
                  <a:pt x="1421582" y="0"/>
                </a:lnTo>
                <a:lnTo>
                  <a:pt x="1421582" y="1421583"/>
                </a:lnTo>
                <a:lnTo>
                  <a:pt x="0" y="1421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011526" y="5934952"/>
            <a:ext cx="4206580" cy="4114800"/>
          </a:xfrm>
          <a:custGeom>
            <a:avLst/>
            <a:gdLst/>
            <a:ahLst/>
            <a:cxnLst/>
            <a:rect r="r" b="b" t="t" l="l"/>
            <a:pathLst>
              <a:path h="4114800" w="4206580">
                <a:moveTo>
                  <a:pt x="0" y="0"/>
                </a:moveTo>
                <a:lnTo>
                  <a:pt x="4206580" y="0"/>
                </a:lnTo>
                <a:lnTo>
                  <a:pt x="4206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4073663" y="2873025"/>
            <a:ext cx="10152508" cy="959610"/>
            <a:chOff x="0" y="0"/>
            <a:chExt cx="13536677" cy="1279479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76200"/>
              <a:ext cx="13536677" cy="77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b="true">
                  <a:solidFill>
                    <a:srgbClr val="003EA8"/>
                  </a:solidFill>
                  <a:latin typeface="Telegraf Heavy"/>
                  <a:ea typeface="Telegraf Heavy"/>
                  <a:cs typeface="Telegraf Heavy"/>
                  <a:sym typeface="Telegraf Heavy"/>
                </a:rPr>
                <a:t>Most rides are affordable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786508"/>
              <a:ext cx="13536677" cy="49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with fare amounts clustered between $6 and $20.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073663" y="4816330"/>
            <a:ext cx="10152508" cy="959610"/>
            <a:chOff x="0" y="0"/>
            <a:chExt cx="13536677" cy="1279479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76200"/>
              <a:ext cx="13536677" cy="77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b="true">
                  <a:solidFill>
                    <a:srgbClr val="003EA8"/>
                  </a:solidFill>
                  <a:latin typeface="Telegraf Heavy"/>
                  <a:ea typeface="Telegraf Heavy"/>
                  <a:cs typeface="Telegraf Heavy"/>
                  <a:sym typeface="Telegraf Heavy"/>
                </a:rPr>
                <a:t>Longer trips generally cost more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786508"/>
              <a:ext cx="13536677" cy="49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but outliers suggest other factors (like promotions or traffic) play a role.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073663" y="6752963"/>
            <a:ext cx="10152508" cy="933574"/>
            <a:chOff x="0" y="0"/>
            <a:chExt cx="13536677" cy="1244766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66675"/>
              <a:ext cx="13536677" cy="734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sz="3300" b="true">
                  <a:solidFill>
                    <a:srgbClr val="003EA8"/>
                  </a:solidFill>
                  <a:latin typeface="Telegraf Heavy"/>
                  <a:ea typeface="Telegraf Heavy"/>
                  <a:cs typeface="Telegraf Heavy"/>
                  <a:sym typeface="Telegraf Heavy"/>
                </a:rPr>
                <a:t>Bad weather and heavy traffic increase fares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751794"/>
              <a:ext cx="13536677" cy="49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making trips more expensive.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982223" y="8422763"/>
            <a:ext cx="10152508" cy="933574"/>
            <a:chOff x="0" y="0"/>
            <a:chExt cx="13536677" cy="1244766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66675"/>
              <a:ext cx="13536677" cy="734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sz="3300" b="true">
                  <a:solidFill>
                    <a:srgbClr val="003EA8"/>
                  </a:solidFill>
                  <a:latin typeface="Telegraf Heavy"/>
                  <a:ea typeface="Telegraf Heavy"/>
                  <a:cs typeface="Telegraf Heavy"/>
                  <a:sym typeface="Telegraf Heavy"/>
                </a:rPr>
                <a:t>Fares fluctuate based on time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751794"/>
              <a:ext cx="13536677" cy="49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higher prices during weekends and busy months.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551999"/>
            <a:chOff x="0" y="0"/>
            <a:chExt cx="5999270" cy="5661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566173"/>
            </a:xfrm>
            <a:custGeom>
              <a:avLst/>
              <a:gdLst/>
              <a:ahLst/>
              <a:cxnLst/>
              <a:rect r="r" b="b" t="t" l="l"/>
              <a:pathLst>
                <a:path h="56617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566173"/>
                  </a:lnTo>
                  <a:lnTo>
                    <a:pt x="0" y="56617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97959" y="2523395"/>
            <a:ext cx="13867425" cy="1589019"/>
            <a:chOff x="0" y="0"/>
            <a:chExt cx="5058874" cy="5796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697959" y="4466700"/>
            <a:ext cx="13867425" cy="1589019"/>
            <a:chOff x="0" y="0"/>
            <a:chExt cx="5058874" cy="5796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697959" y="6403333"/>
            <a:ext cx="13867425" cy="1589019"/>
            <a:chOff x="0" y="0"/>
            <a:chExt cx="5058874" cy="5796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20140" y="2523395"/>
            <a:ext cx="1903745" cy="1589019"/>
            <a:chOff x="0" y="0"/>
            <a:chExt cx="694491" cy="5796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4491" cy="579678"/>
            </a:xfrm>
            <a:custGeom>
              <a:avLst/>
              <a:gdLst/>
              <a:ahLst/>
              <a:cxnLst/>
              <a:rect r="r" b="b" t="t" l="l"/>
              <a:pathLst>
                <a:path h="579678" w="694491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20140" y="4466700"/>
            <a:ext cx="1903745" cy="1589019"/>
            <a:chOff x="0" y="0"/>
            <a:chExt cx="694491" cy="5796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4491" cy="579678"/>
            </a:xfrm>
            <a:custGeom>
              <a:avLst/>
              <a:gdLst/>
              <a:ahLst/>
              <a:cxnLst/>
              <a:rect r="r" b="b" t="t" l="l"/>
              <a:pathLst>
                <a:path h="579678" w="694491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20140" y="6403333"/>
            <a:ext cx="1903745" cy="1589019"/>
            <a:chOff x="0" y="0"/>
            <a:chExt cx="694491" cy="5796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4491" cy="579678"/>
            </a:xfrm>
            <a:custGeom>
              <a:avLst/>
              <a:gdLst/>
              <a:ahLst/>
              <a:cxnLst/>
              <a:rect r="r" b="b" t="t" l="l"/>
              <a:pathLst>
                <a:path h="579678" w="694491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961525" y="867547"/>
            <a:ext cx="10364949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b="true" sz="48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Recommendations for Further Analysis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63879" y="-156776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011526" y="873543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28700" y="9258300"/>
            <a:ext cx="3539104" cy="617207"/>
            <a:chOff x="0" y="0"/>
            <a:chExt cx="4718805" cy="82294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07158" y="121700"/>
              <a:ext cx="4104490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u="none">
                  <a:solidFill>
                    <a:srgbClr val="003EA8"/>
                  </a:solidFill>
                  <a:latin typeface="Telegraf"/>
                  <a:ea typeface="Telegraf"/>
                  <a:cs typeface="Telegraf"/>
                  <a:sym typeface="Telegraf"/>
                </a:rPr>
                <a:t>Back to Agenda Page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353049" y="5143500"/>
            <a:ext cx="7716996" cy="6289352"/>
          </a:xfrm>
          <a:custGeom>
            <a:avLst/>
            <a:gdLst/>
            <a:ahLst/>
            <a:cxnLst/>
            <a:rect r="r" b="b" t="t" l="l"/>
            <a:pathLst>
              <a:path h="6289352" w="7716996">
                <a:moveTo>
                  <a:pt x="0" y="0"/>
                </a:moveTo>
                <a:lnTo>
                  <a:pt x="7716996" y="0"/>
                </a:lnTo>
                <a:lnTo>
                  <a:pt x="7716996" y="6289352"/>
                </a:lnTo>
                <a:lnTo>
                  <a:pt x="0" y="62893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78941" y="2789798"/>
            <a:ext cx="1544943" cy="1042837"/>
          </a:xfrm>
          <a:custGeom>
            <a:avLst/>
            <a:gdLst/>
            <a:ahLst/>
            <a:cxnLst/>
            <a:rect r="r" b="b" t="t" l="l"/>
            <a:pathLst>
              <a:path h="1042837" w="1544943">
                <a:moveTo>
                  <a:pt x="0" y="0"/>
                </a:moveTo>
                <a:lnTo>
                  <a:pt x="1544944" y="0"/>
                </a:lnTo>
                <a:lnTo>
                  <a:pt x="1544944" y="1042836"/>
                </a:lnTo>
                <a:lnTo>
                  <a:pt x="0" y="10428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06109" y="4530161"/>
            <a:ext cx="966822" cy="1525558"/>
          </a:xfrm>
          <a:custGeom>
            <a:avLst/>
            <a:gdLst/>
            <a:ahLst/>
            <a:cxnLst/>
            <a:rect r="r" b="b" t="t" l="l"/>
            <a:pathLst>
              <a:path h="1525558" w="966822">
                <a:moveTo>
                  <a:pt x="0" y="0"/>
                </a:moveTo>
                <a:lnTo>
                  <a:pt x="966822" y="0"/>
                </a:lnTo>
                <a:lnTo>
                  <a:pt x="966822" y="1525558"/>
                </a:lnTo>
                <a:lnTo>
                  <a:pt x="0" y="15255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78941" y="6693894"/>
            <a:ext cx="1227430" cy="1104687"/>
          </a:xfrm>
          <a:custGeom>
            <a:avLst/>
            <a:gdLst/>
            <a:ahLst/>
            <a:cxnLst/>
            <a:rect r="r" b="b" t="t" l="l"/>
            <a:pathLst>
              <a:path h="1104687" w="1227430">
                <a:moveTo>
                  <a:pt x="0" y="0"/>
                </a:moveTo>
                <a:lnTo>
                  <a:pt x="1227430" y="0"/>
                </a:lnTo>
                <a:lnTo>
                  <a:pt x="1227430" y="1104687"/>
                </a:lnTo>
                <a:lnTo>
                  <a:pt x="0" y="1104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4073663" y="2873025"/>
            <a:ext cx="10152508" cy="959610"/>
            <a:chOff x="0" y="0"/>
            <a:chExt cx="13536677" cy="1279479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76200"/>
              <a:ext cx="13536677" cy="77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b="true">
                  <a:solidFill>
                    <a:srgbClr val="003EA8"/>
                  </a:solidFill>
                  <a:latin typeface="Telegraf Heavy"/>
                  <a:ea typeface="Telegraf Heavy"/>
                  <a:cs typeface="Telegraf Heavy"/>
                  <a:sym typeface="Telegraf Heavy"/>
                </a:rPr>
                <a:t>Analyze Discounts and Promotions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86508"/>
              <a:ext cx="13536677" cy="49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Investigate if outliers (short trips with high fares) are due to promotions.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073663" y="4816330"/>
            <a:ext cx="10152508" cy="1321560"/>
            <a:chOff x="0" y="0"/>
            <a:chExt cx="13536677" cy="1762079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76200"/>
              <a:ext cx="13536677" cy="77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b="true">
                  <a:solidFill>
                    <a:srgbClr val="003EA8"/>
                  </a:solidFill>
                  <a:latin typeface="Telegraf Heavy"/>
                  <a:ea typeface="Telegraf Heavy"/>
                  <a:cs typeface="Telegraf Heavy"/>
                  <a:sym typeface="Telegraf Heavy"/>
                </a:rPr>
                <a:t>Study Driver Performance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786508"/>
              <a:ext cx="13536677" cy="975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Look into how car condition and driver experience affect trip duration and fare.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073663" y="6752963"/>
            <a:ext cx="10152508" cy="933574"/>
            <a:chOff x="0" y="0"/>
            <a:chExt cx="13536677" cy="1244766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66675"/>
              <a:ext cx="13536677" cy="734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sz="3300" b="true">
                  <a:solidFill>
                    <a:srgbClr val="003EA8"/>
                  </a:solidFill>
                  <a:latin typeface="Telegraf Heavy"/>
                  <a:ea typeface="Telegraf Heavy"/>
                  <a:cs typeface="Telegraf Heavy"/>
                  <a:sym typeface="Telegraf Heavy"/>
                </a:rPr>
                <a:t>Demand vs. Fare Relationship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751794"/>
              <a:ext cx="13536677" cy="49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Examine how demand patterns impact surge pricing.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21297" y="3556502"/>
            <a:ext cx="9009410" cy="5777998"/>
            <a:chOff x="0" y="0"/>
            <a:chExt cx="3286657" cy="2107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107829"/>
            </a:xfrm>
            <a:custGeom>
              <a:avLst/>
              <a:gdLst/>
              <a:ahLst/>
              <a:cxnLst/>
              <a:rect r="r" b="b" t="t" l="l"/>
              <a:pathLst>
                <a:path h="2107829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3556502"/>
            <a:ext cx="7087021" cy="5777998"/>
            <a:chOff x="0" y="0"/>
            <a:chExt cx="2585364" cy="21078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5364" cy="2107829"/>
            </a:xfrm>
            <a:custGeom>
              <a:avLst/>
              <a:gdLst/>
              <a:ahLst/>
              <a:cxnLst/>
              <a:rect r="r" b="b" t="t" l="l"/>
              <a:pathLst>
                <a:path h="2107829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5495" y="973442"/>
            <a:ext cx="16425212" cy="1919447"/>
            <a:chOff x="0" y="0"/>
            <a:chExt cx="5991962" cy="7002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1962" cy="700219"/>
            </a:xfrm>
            <a:custGeom>
              <a:avLst/>
              <a:gdLst/>
              <a:ahLst/>
              <a:cxnLst/>
              <a:rect r="r" b="b" t="t" l="l"/>
              <a:pathLst>
                <a:path h="700219" w="5991962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52021" y="3952388"/>
            <a:ext cx="6932105" cy="4985249"/>
            <a:chOff x="0" y="0"/>
            <a:chExt cx="9242807" cy="66469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919226"/>
              <a:ext cx="9242807" cy="727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4"/>
                </a:lnSpc>
              </a:pPr>
              <a:r>
                <a:rPr lang="en-US" b="true" sz="3131">
                  <a:solidFill>
                    <a:srgbClr val="003EA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Thank you!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9242807" cy="3993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63598" indent="-231799" lvl="1">
                <a:lnSpc>
                  <a:spcPts val="3006"/>
                </a:lnSpc>
                <a:buFont typeface="Arial"/>
                <a:buChar char="•"/>
              </a:pPr>
              <a:r>
                <a:rPr lang="en-US" sz="2147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This exploratory data analysis provides valuable insights into the key factors affecting fare amounts in ride-sharing services.</a:t>
              </a:r>
            </a:p>
            <a:p>
              <a:pPr algn="ctr">
                <a:lnSpc>
                  <a:spcPts val="3006"/>
                </a:lnSpc>
              </a:pPr>
            </a:p>
            <a:p>
              <a:pPr algn="ctr" marL="463598" indent="-231799" lvl="1">
                <a:lnSpc>
                  <a:spcPts val="3006"/>
                </a:lnSpc>
                <a:buFont typeface="Arial"/>
                <a:buChar char="•"/>
              </a:pPr>
              <a:r>
                <a:rPr lang="en-US" sz="2147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Understanding these patterns can help both customers and companies optimize their experience and pricing strategies</a:t>
              </a:r>
            </a:p>
            <a:p>
              <a:pPr algn="ctr">
                <a:lnSpc>
                  <a:spcPts val="300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517834" y="389330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26857" y="8505307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94337" y="561981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62058" y="451035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20322" y="3716148"/>
            <a:ext cx="4883352" cy="5073612"/>
          </a:xfrm>
          <a:custGeom>
            <a:avLst/>
            <a:gdLst/>
            <a:ahLst/>
            <a:cxnLst/>
            <a:rect r="r" b="b" t="t" l="l"/>
            <a:pathLst>
              <a:path h="5073612" w="4883352">
                <a:moveTo>
                  <a:pt x="0" y="0"/>
                </a:moveTo>
                <a:lnTo>
                  <a:pt x="4883352" y="0"/>
                </a:lnTo>
                <a:lnTo>
                  <a:pt x="4883352" y="5073613"/>
                </a:lnTo>
                <a:lnTo>
                  <a:pt x="0" y="5073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927887" y="1142590"/>
            <a:ext cx="10200643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278204"/>
            </a:xfrm>
            <a:custGeom>
              <a:avLst/>
              <a:gdLst/>
              <a:ahLst/>
              <a:cxnLst/>
              <a:rect r="r" b="b" t="t" l="l"/>
              <a:pathLst>
                <a:path h="127820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643809" y="4781146"/>
          <a:ext cx="9281354" cy="4263798"/>
        </p:xfrm>
        <a:graphic>
          <a:graphicData uri="http://schemas.openxmlformats.org/drawingml/2006/table">
            <a:tbl>
              <a:tblPr/>
              <a:tblGrid>
                <a:gridCol w="577351"/>
              </a:tblGrid>
              <a:tr h="1042407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4170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4170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3052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895970" y="9044945"/>
            <a:ext cx="3539104" cy="617207"/>
            <a:chOff x="0" y="0"/>
            <a:chExt cx="4718805" cy="82294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07158" y="121700"/>
              <a:ext cx="4104490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u="none">
                  <a:solidFill>
                    <a:srgbClr val="003EA8"/>
                  </a:solidFill>
                  <a:latin typeface="Telegraf"/>
                  <a:ea typeface="Telegraf"/>
                  <a:cs typeface="Telegraf"/>
                  <a:sym typeface="Telegraf"/>
                </a:rPr>
                <a:t>Back to Agenda Page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74411" y="6491275"/>
            <a:ext cx="2854641" cy="2862274"/>
          </a:xfrm>
          <a:custGeom>
            <a:avLst/>
            <a:gdLst/>
            <a:ahLst/>
            <a:cxnLst/>
            <a:rect r="r" b="b" t="t" l="l"/>
            <a:pathLst>
              <a:path h="2862274" w="2854641">
                <a:moveTo>
                  <a:pt x="0" y="0"/>
                </a:moveTo>
                <a:lnTo>
                  <a:pt x="2854641" y="0"/>
                </a:lnTo>
                <a:lnTo>
                  <a:pt x="2854641" y="2862273"/>
                </a:lnTo>
                <a:lnTo>
                  <a:pt x="0" y="28622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07608" y="6181844"/>
            <a:ext cx="2557214" cy="2616075"/>
          </a:xfrm>
          <a:custGeom>
            <a:avLst/>
            <a:gdLst/>
            <a:ahLst/>
            <a:cxnLst/>
            <a:rect r="r" b="b" t="t" l="l"/>
            <a:pathLst>
              <a:path h="2616075" w="2557214">
                <a:moveTo>
                  <a:pt x="0" y="0"/>
                </a:moveTo>
                <a:lnTo>
                  <a:pt x="2557213" y="0"/>
                </a:lnTo>
                <a:lnTo>
                  <a:pt x="2557213" y="2616075"/>
                </a:lnTo>
                <a:lnTo>
                  <a:pt x="0" y="26160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67991" y="956344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 to  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99151" y="2633110"/>
            <a:ext cx="1339556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 explore the ride-sharing service data and uncover insights related to fare, traffic, weather, and time-based trends.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85170" y="5129200"/>
            <a:ext cx="6598632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858" indent="-269929" lvl="1">
              <a:lnSpc>
                <a:spcPts val="30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500,000+ records</a:t>
            </a:r>
            <a:r>
              <a:rPr lang="en-US" sz="25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of ride-sharing trips</a:t>
            </a:r>
          </a:p>
          <a:p>
            <a:pPr algn="ctr">
              <a:lnSpc>
                <a:spcPts val="3000"/>
              </a:lnSpc>
            </a:pPr>
          </a:p>
          <a:p>
            <a:pPr algn="ctr" marL="539858" indent="-269929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Key columns: User ID, Driver Name, Fare Amount, Weather, Traffic Condition, Distance, and time-related features like year, month, weekday.</a:t>
            </a:r>
          </a:p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5453" y="6731250"/>
            <a:ext cx="6691163" cy="1297103"/>
            <a:chOff x="0" y="0"/>
            <a:chExt cx="4612877" cy="8942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12877" cy="894221"/>
            </a:xfrm>
            <a:custGeom>
              <a:avLst/>
              <a:gdLst/>
              <a:ahLst/>
              <a:cxnLst/>
              <a:rect r="r" b="b" t="t" l="l"/>
              <a:pathLst>
                <a:path h="894221" w="4612877">
                  <a:moveTo>
                    <a:pt x="0" y="0"/>
                  </a:moveTo>
                  <a:lnTo>
                    <a:pt x="4612877" y="0"/>
                  </a:lnTo>
                  <a:lnTo>
                    <a:pt x="4612877" y="894221"/>
                  </a:lnTo>
                  <a:lnTo>
                    <a:pt x="0" y="8942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3730" y="590352"/>
            <a:ext cx="7663666" cy="1772219"/>
            <a:chOff x="0" y="0"/>
            <a:chExt cx="5576595" cy="1289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76594" cy="1289585"/>
            </a:xfrm>
            <a:custGeom>
              <a:avLst/>
              <a:gdLst/>
              <a:ahLst/>
              <a:cxnLst/>
              <a:rect r="r" b="b" t="t" l="l"/>
              <a:pathLst>
                <a:path h="1289585" w="5576594">
                  <a:moveTo>
                    <a:pt x="0" y="0"/>
                  </a:moveTo>
                  <a:lnTo>
                    <a:pt x="5576594" y="0"/>
                  </a:lnTo>
                  <a:lnTo>
                    <a:pt x="5576594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996850" y="8063961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7"/>
                </a:lnTo>
                <a:lnTo>
                  <a:pt x="0" y="196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74448" y="9353548"/>
            <a:ext cx="3539104" cy="617207"/>
            <a:chOff x="0" y="0"/>
            <a:chExt cx="4718805" cy="82294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07158" y="121700"/>
              <a:ext cx="4104490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u="none">
                  <a:solidFill>
                    <a:srgbClr val="003EA8"/>
                  </a:solidFill>
                  <a:latin typeface="Telegraf"/>
                  <a:ea typeface="Telegraf"/>
                  <a:cs typeface="Telegraf"/>
                  <a:sym typeface="Telegraf"/>
                </a:rPr>
                <a:t>Back to Agenda Page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922604" y="2203864"/>
            <a:ext cx="221396" cy="317414"/>
          </a:xfrm>
          <a:custGeom>
            <a:avLst/>
            <a:gdLst/>
            <a:ahLst/>
            <a:cxnLst/>
            <a:rect r="r" b="b" t="t" l="l"/>
            <a:pathLst>
              <a:path h="317414" w="221396">
                <a:moveTo>
                  <a:pt x="0" y="0"/>
                </a:moveTo>
                <a:lnTo>
                  <a:pt x="221396" y="0"/>
                </a:lnTo>
                <a:lnTo>
                  <a:pt x="221396" y="317414"/>
                </a:lnTo>
                <a:lnTo>
                  <a:pt x="0" y="317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8629" y="903439"/>
            <a:ext cx="221396" cy="317414"/>
          </a:xfrm>
          <a:custGeom>
            <a:avLst/>
            <a:gdLst/>
            <a:ahLst/>
            <a:cxnLst/>
            <a:rect r="r" b="b" t="t" l="l"/>
            <a:pathLst>
              <a:path h="317414" w="221396">
                <a:moveTo>
                  <a:pt x="0" y="0"/>
                </a:moveTo>
                <a:lnTo>
                  <a:pt x="221397" y="0"/>
                </a:lnTo>
                <a:lnTo>
                  <a:pt x="221397" y="317413"/>
                </a:lnTo>
                <a:lnTo>
                  <a:pt x="0" y="317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000">
            <a:off x="865752" y="3167134"/>
            <a:ext cx="6332598" cy="3569634"/>
          </a:xfrm>
          <a:custGeom>
            <a:avLst/>
            <a:gdLst/>
            <a:ahLst/>
            <a:cxnLst/>
            <a:rect r="r" b="b" t="t" l="l"/>
            <a:pathLst>
              <a:path h="3569634" w="6332598">
                <a:moveTo>
                  <a:pt x="0" y="11042"/>
                </a:moveTo>
                <a:lnTo>
                  <a:pt x="6326386" y="0"/>
                </a:lnTo>
                <a:lnTo>
                  <a:pt x="6332597" y="3558593"/>
                </a:lnTo>
                <a:lnTo>
                  <a:pt x="6211" y="3569635"/>
                </a:lnTo>
                <a:lnTo>
                  <a:pt x="0" y="11042"/>
                </a:lnTo>
                <a:close/>
              </a:path>
            </a:pathLst>
          </a:custGeom>
          <a:blipFill>
            <a:blip r:embed="rId7"/>
            <a:stretch>
              <a:fillRect l="0" t="0" r="-710" b="-169678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805326" y="6796918"/>
            <a:ext cx="4547782" cy="1612395"/>
          </a:xfrm>
          <a:custGeom>
            <a:avLst/>
            <a:gdLst/>
            <a:ahLst/>
            <a:cxnLst/>
            <a:rect r="r" b="b" t="t" l="l"/>
            <a:pathLst>
              <a:path h="1612395" w="4547782">
                <a:moveTo>
                  <a:pt x="4547782" y="0"/>
                </a:moveTo>
                <a:lnTo>
                  <a:pt x="0" y="0"/>
                </a:lnTo>
                <a:lnTo>
                  <a:pt x="0" y="1612395"/>
                </a:lnTo>
                <a:lnTo>
                  <a:pt x="4547782" y="1612395"/>
                </a:lnTo>
                <a:lnTo>
                  <a:pt x="45477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712590" y="2970304"/>
            <a:ext cx="6733255" cy="7521893"/>
          </a:xfrm>
          <a:custGeom>
            <a:avLst/>
            <a:gdLst/>
            <a:ahLst/>
            <a:cxnLst/>
            <a:rect r="r" b="b" t="t" l="l"/>
            <a:pathLst>
              <a:path h="7521893" w="6733255">
                <a:moveTo>
                  <a:pt x="0" y="0"/>
                </a:moveTo>
                <a:lnTo>
                  <a:pt x="6733255" y="0"/>
                </a:lnTo>
                <a:lnTo>
                  <a:pt x="6733255" y="7521893"/>
                </a:lnTo>
                <a:lnTo>
                  <a:pt x="0" y="75218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82" t="0" r="-3482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278363" y="7024427"/>
            <a:ext cx="7140242" cy="1039535"/>
            <a:chOff x="0" y="0"/>
            <a:chExt cx="3865457" cy="5627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65457" cy="562765"/>
            </a:xfrm>
            <a:custGeom>
              <a:avLst/>
              <a:gdLst/>
              <a:ahLst/>
              <a:cxnLst/>
              <a:rect r="r" b="b" t="t" l="l"/>
              <a:pathLst>
                <a:path h="562765" w="3865457">
                  <a:moveTo>
                    <a:pt x="0" y="0"/>
                  </a:moveTo>
                  <a:lnTo>
                    <a:pt x="3865457" y="0"/>
                  </a:lnTo>
                  <a:lnTo>
                    <a:pt x="3865457" y="562765"/>
                  </a:lnTo>
                  <a:lnTo>
                    <a:pt x="0" y="56276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807995" y="3168675"/>
            <a:ext cx="5997331" cy="3267307"/>
          </a:xfrm>
          <a:custGeom>
            <a:avLst/>
            <a:gdLst/>
            <a:ahLst/>
            <a:cxnLst/>
            <a:rect r="r" b="b" t="t" l="l"/>
            <a:pathLst>
              <a:path h="3267307" w="5997331">
                <a:moveTo>
                  <a:pt x="0" y="0"/>
                </a:moveTo>
                <a:lnTo>
                  <a:pt x="5997331" y="0"/>
                </a:lnTo>
                <a:lnTo>
                  <a:pt x="5997331" y="3267307"/>
                </a:lnTo>
                <a:lnTo>
                  <a:pt x="0" y="32673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1363" r="0" b="-8570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70026" y="6866023"/>
            <a:ext cx="6997883" cy="122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b="true" sz="245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Most fares cluster between $6 and $20, with a few outliers at higher amounts.</a:t>
            </a:r>
          </a:p>
          <a:p>
            <a:pPr algn="ctr">
              <a:lnSpc>
                <a:spcPts val="3187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30680" y="819236"/>
            <a:ext cx="6964651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8"/>
              </a:lnSpc>
            </a:pPr>
            <a:r>
              <a:rPr lang="en-US" b="true" sz="4057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Understanding the Fare Distribution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20722" y="7098287"/>
            <a:ext cx="6997883" cy="122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b="true" sz="245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majority of trips are short-distance rides, reflected in lower fares.</a:t>
            </a:r>
          </a:p>
          <a:p>
            <a:pPr algn="ctr">
              <a:lnSpc>
                <a:spcPts val="3187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529737" y="8526744"/>
            <a:ext cx="16269734" cy="82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b="true" sz="245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fare distribution shows that the service is affordable for most customers, with rare occurrences of high fares.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16439375" cy="2123194"/>
            <a:chOff x="0" y="0"/>
            <a:chExt cx="5997128" cy="7745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774547"/>
            </a:xfrm>
            <a:custGeom>
              <a:avLst/>
              <a:gdLst/>
              <a:ahLst/>
              <a:cxnLst/>
              <a:rect r="r" b="b" t="t" l="l"/>
              <a:pathLst>
                <a:path h="774547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774547"/>
                  </a:lnTo>
                  <a:lnTo>
                    <a:pt x="0" y="7745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5970" y="9044945"/>
            <a:ext cx="3539104" cy="617207"/>
            <a:chOff x="0" y="0"/>
            <a:chExt cx="4718805" cy="82294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07158" y="121700"/>
              <a:ext cx="4104490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u="none">
                  <a:solidFill>
                    <a:srgbClr val="003EA8"/>
                  </a:solidFill>
                  <a:latin typeface="Telegraf"/>
                  <a:ea typeface="Telegraf"/>
                  <a:cs typeface="Telegraf"/>
                  <a:sym typeface="Telegraf"/>
                </a:rPr>
                <a:t>Back to Agenda Page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872945"/>
            <a:ext cx="5422953" cy="4040100"/>
          </a:xfrm>
          <a:custGeom>
            <a:avLst/>
            <a:gdLst/>
            <a:ahLst/>
            <a:cxnLst/>
            <a:rect r="r" b="b" t="t" l="l"/>
            <a:pathLst>
              <a:path h="4040100" w="5422953">
                <a:moveTo>
                  <a:pt x="0" y="0"/>
                </a:moveTo>
                <a:lnTo>
                  <a:pt x="5422953" y="0"/>
                </a:lnTo>
                <a:lnTo>
                  <a:pt x="5422953" y="4040100"/>
                </a:lnTo>
                <a:lnTo>
                  <a:pt x="0" y="40401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74765" y="4090581"/>
            <a:ext cx="7988792" cy="3833413"/>
          </a:xfrm>
          <a:custGeom>
            <a:avLst/>
            <a:gdLst/>
            <a:ahLst/>
            <a:cxnLst/>
            <a:rect r="r" b="b" t="t" l="l"/>
            <a:pathLst>
              <a:path h="3833413" w="7988792">
                <a:moveTo>
                  <a:pt x="0" y="0"/>
                </a:moveTo>
                <a:lnTo>
                  <a:pt x="7988792" y="0"/>
                </a:lnTo>
                <a:lnTo>
                  <a:pt x="7988792" y="3833413"/>
                </a:lnTo>
                <a:lnTo>
                  <a:pt x="0" y="38334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14564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67991" y="956344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Passengers Count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15205"/>
            <a:ext cx="9009410" cy="5787794"/>
            <a:chOff x="0" y="0"/>
            <a:chExt cx="328665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6657" cy="2111403"/>
            </a:xfrm>
            <a:custGeom>
              <a:avLst/>
              <a:gdLst/>
              <a:ahLst/>
              <a:cxnLst/>
              <a:rect r="r" b="b" t="t" l="l"/>
              <a:pathLst>
                <a:path h="211140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1150" y="657204"/>
            <a:ext cx="7087021" cy="8045795"/>
            <a:chOff x="0" y="0"/>
            <a:chExt cx="2585364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935128"/>
            </a:xfrm>
            <a:custGeom>
              <a:avLst/>
              <a:gdLst/>
              <a:ahLst/>
              <a:cxnLst/>
              <a:rect r="r" b="b" t="t" l="l"/>
              <a:pathLst>
                <a:path h="293512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95970" y="9044945"/>
            <a:ext cx="3539104" cy="617207"/>
            <a:chOff x="0" y="0"/>
            <a:chExt cx="4718805" cy="82294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07158" y="121700"/>
              <a:ext cx="4104490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u="none">
                  <a:solidFill>
                    <a:srgbClr val="003EA8"/>
                  </a:solidFill>
                  <a:latin typeface="Telegraf"/>
                  <a:ea typeface="Telegraf"/>
                  <a:cs typeface="Telegraf"/>
                  <a:sym typeface="Telegraf"/>
                </a:rPr>
                <a:t>Back to Agenda Page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35429" y="6805187"/>
            <a:ext cx="2768126" cy="3436726"/>
          </a:xfrm>
          <a:custGeom>
            <a:avLst/>
            <a:gdLst/>
            <a:ahLst/>
            <a:cxnLst/>
            <a:rect r="r" b="b" t="t" l="l"/>
            <a:pathLst>
              <a:path h="3436726" w="2768126">
                <a:moveTo>
                  <a:pt x="0" y="0"/>
                </a:moveTo>
                <a:lnTo>
                  <a:pt x="2768127" y="0"/>
                </a:lnTo>
                <a:lnTo>
                  <a:pt x="2768127" y="3436726"/>
                </a:lnTo>
                <a:lnTo>
                  <a:pt x="0" y="3436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98611" y="6330043"/>
            <a:ext cx="3082359" cy="4114800"/>
          </a:xfrm>
          <a:custGeom>
            <a:avLst/>
            <a:gdLst/>
            <a:ahLst/>
            <a:cxnLst/>
            <a:rect r="r" b="b" t="t" l="l"/>
            <a:pathLst>
              <a:path h="4114800" w="3082359">
                <a:moveTo>
                  <a:pt x="0" y="0"/>
                </a:moveTo>
                <a:lnTo>
                  <a:pt x="3082359" y="0"/>
                </a:lnTo>
                <a:lnTo>
                  <a:pt x="3082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334923" y="2463574"/>
            <a:ext cx="7013248" cy="5720939"/>
            <a:chOff x="0" y="0"/>
            <a:chExt cx="9350997" cy="7627918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1"/>
            <a:srcRect l="424" t="0" r="424" b="0"/>
            <a:stretch>
              <a:fillRect/>
            </a:stretch>
          </p:blipFill>
          <p:spPr>
            <a:xfrm flipH="false" flipV="false">
              <a:off x="0" y="0"/>
              <a:ext cx="9350997" cy="7627918"/>
            </a:xfrm>
            <a:prstGeom prst="rect">
              <a:avLst/>
            </a:prstGeom>
          </p:spPr>
        </p:pic>
      </p:grpSp>
      <p:sp>
        <p:nvSpPr>
          <p:cNvPr name="TextBox 19" id="19"/>
          <p:cNvSpPr txBox="true"/>
          <p:nvPr/>
        </p:nvSpPr>
        <p:spPr>
          <a:xfrm rot="0">
            <a:off x="1887918" y="867806"/>
            <a:ext cx="8026987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52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Relationship Between Distance and Fare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88293" y="3164374"/>
            <a:ext cx="7051342" cy="5176675"/>
            <a:chOff x="0" y="0"/>
            <a:chExt cx="9401790" cy="690223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3012" y="5444062"/>
              <a:ext cx="9398777" cy="1458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Distance plays a key role in determining the fare, but other factors like traffic and demand likely impact the pricing too.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55017"/>
              <a:ext cx="9398777" cy="49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Longer distances generally result in higher fares.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76200"/>
              <a:ext cx="9398777" cy="77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b="true">
                  <a:solidFill>
                    <a:srgbClr val="003EA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Positive correlation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3013282"/>
              <a:ext cx="9398777" cy="975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long trips have low fares, possibly due to promotions or special discounts.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882065"/>
              <a:ext cx="9398777" cy="77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b="true">
                  <a:solidFill>
                    <a:srgbClr val="003EA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outliers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012" y="4319054"/>
              <a:ext cx="9398777" cy="77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b="true">
                  <a:solidFill>
                    <a:srgbClr val="003EA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Key Role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433153"/>
            <a:chOff x="0" y="0"/>
            <a:chExt cx="5999270" cy="522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522818"/>
            </a:xfrm>
            <a:custGeom>
              <a:avLst/>
              <a:gdLst/>
              <a:ahLst/>
              <a:cxnLst/>
              <a:rect r="r" b="b" t="t" l="l"/>
              <a:pathLst>
                <a:path h="522818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522818"/>
                  </a:lnTo>
                  <a:lnTo>
                    <a:pt x="0" y="52281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203414">
            <a:off x="16137868" y="4585735"/>
            <a:ext cx="417336" cy="598331"/>
          </a:xfrm>
          <a:custGeom>
            <a:avLst/>
            <a:gdLst/>
            <a:ahLst/>
            <a:cxnLst/>
            <a:rect r="r" b="b" t="t" l="l"/>
            <a:pathLst>
              <a:path h="598331" w="417336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343782" y="877072"/>
            <a:ext cx="1160043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b="true" sz="41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Impact of Traffic and Weather on Fares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03414">
            <a:off x="11489227" y="4583034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05495" y="9353548"/>
            <a:ext cx="3539104" cy="617207"/>
            <a:chOff x="0" y="0"/>
            <a:chExt cx="4718805" cy="82294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07158" y="121700"/>
              <a:ext cx="4104490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u="none">
                  <a:solidFill>
                    <a:srgbClr val="003EA8"/>
                  </a:solidFill>
                  <a:latin typeface="Telegraf"/>
                  <a:ea typeface="Telegraf"/>
                  <a:cs typeface="Telegraf"/>
                  <a:sym typeface="Telegraf"/>
                </a:rPr>
                <a:t>Back to Agenda Page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1334" y="2841024"/>
            <a:ext cx="6330207" cy="3465788"/>
          </a:xfrm>
          <a:custGeom>
            <a:avLst/>
            <a:gdLst/>
            <a:ahLst/>
            <a:cxnLst/>
            <a:rect r="r" b="b" t="t" l="l"/>
            <a:pathLst>
              <a:path h="3465788" w="6330207">
                <a:moveTo>
                  <a:pt x="0" y="0"/>
                </a:moveTo>
                <a:lnTo>
                  <a:pt x="6330207" y="0"/>
                </a:lnTo>
                <a:lnTo>
                  <a:pt x="6330207" y="3465789"/>
                </a:lnTo>
                <a:lnTo>
                  <a:pt x="0" y="34657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48667" y="2841024"/>
            <a:ext cx="6433186" cy="3522169"/>
          </a:xfrm>
          <a:custGeom>
            <a:avLst/>
            <a:gdLst/>
            <a:ahLst/>
            <a:cxnLst/>
            <a:rect r="r" b="b" t="t" l="l"/>
            <a:pathLst>
              <a:path h="3522169" w="6433186">
                <a:moveTo>
                  <a:pt x="0" y="0"/>
                </a:moveTo>
                <a:lnTo>
                  <a:pt x="6433186" y="0"/>
                </a:lnTo>
                <a:lnTo>
                  <a:pt x="6433186" y="3522170"/>
                </a:lnTo>
                <a:lnTo>
                  <a:pt x="0" y="3522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982002" y="6473766"/>
            <a:ext cx="6292232" cy="3444997"/>
          </a:xfrm>
          <a:custGeom>
            <a:avLst/>
            <a:gdLst/>
            <a:ahLst/>
            <a:cxnLst/>
            <a:rect r="r" b="b" t="t" l="l"/>
            <a:pathLst>
              <a:path h="3444997" w="6292232">
                <a:moveTo>
                  <a:pt x="0" y="0"/>
                </a:moveTo>
                <a:lnTo>
                  <a:pt x="6292231" y="0"/>
                </a:lnTo>
                <a:lnTo>
                  <a:pt x="6292231" y="3444997"/>
                </a:lnTo>
                <a:lnTo>
                  <a:pt x="0" y="3444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0" y="6140535"/>
            <a:ext cx="2555268" cy="3117765"/>
          </a:xfrm>
          <a:custGeom>
            <a:avLst/>
            <a:gdLst/>
            <a:ahLst/>
            <a:cxnLst/>
            <a:rect r="r" b="b" t="t" l="l"/>
            <a:pathLst>
              <a:path h="3117765" w="2555268">
                <a:moveTo>
                  <a:pt x="0" y="0"/>
                </a:moveTo>
                <a:lnTo>
                  <a:pt x="2555268" y="0"/>
                </a:lnTo>
                <a:lnTo>
                  <a:pt x="2555268" y="3117765"/>
                </a:lnTo>
                <a:lnTo>
                  <a:pt x="0" y="31177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5302878" y="0"/>
            <a:ext cx="3357951" cy="3461805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090199" y="4909502"/>
            <a:ext cx="107603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3EA8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158570"/>
            <a:chOff x="0" y="0"/>
            <a:chExt cx="5999270" cy="422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422649"/>
            </a:xfrm>
            <a:custGeom>
              <a:avLst/>
              <a:gdLst/>
              <a:ahLst/>
              <a:cxnLst/>
              <a:rect r="r" b="b" t="t" l="l"/>
              <a:pathLst>
                <a:path h="422649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422649"/>
                  </a:lnTo>
                  <a:lnTo>
                    <a:pt x="0" y="42264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203414">
            <a:off x="16137868" y="4585735"/>
            <a:ext cx="417336" cy="598331"/>
          </a:xfrm>
          <a:custGeom>
            <a:avLst/>
            <a:gdLst/>
            <a:ahLst/>
            <a:cxnLst/>
            <a:rect r="r" b="b" t="t" l="l"/>
            <a:pathLst>
              <a:path h="598331" w="417336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343782" y="877072"/>
            <a:ext cx="1160043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b="true" sz="41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Distance to Landmarks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754460" y="-384401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03414">
            <a:off x="11489227" y="4583034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95970" y="9044945"/>
            <a:ext cx="3539104" cy="617207"/>
            <a:chOff x="0" y="0"/>
            <a:chExt cx="4718805" cy="82294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07158" y="121700"/>
              <a:ext cx="4104490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u="none">
                  <a:solidFill>
                    <a:srgbClr val="003EA8"/>
                  </a:solidFill>
                  <a:latin typeface="Telegraf"/>
                  <a:ea typeface="Telegraf"/>
                  <a:cs typeface="Telegraf"/>
                  <a:sym typeface="Telegraf"/>
                </a:rPr>
                <a:t>Back to Agenda Page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242529" y="7359345"/>
            <a:ext cx="7315200" cy="3258589"/>
          </a:xfrm>
          <a:custGeom>
            <a:avLst/>
            <a:gdLst/>
            <a:ahLst/>
            <a:cxnLst/>
            <a:rect r="r" b="b" t="t" l="l"/>
            <a:pathLst>
              <a:path h="3258589" w="7315200">
                <a:moveTo>
                  <a:pt x="0" y="0"/>
                </a:moveTo>
                <a:lnTo>
                  <a:pt x="7315200" y="0"/>
                </a:lnTo>
                <a:lnTo>
                  <a:pt x="7315200" y="3258589"/>
                </a:lnTo>
                <a:lnTo>
                  <a:pt x="0" y="3258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78358">
            <a:off x="13770379" y="9222950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62295" y="6259706"/>
            <a:ext cx="5390483" cy="4553293"/>
          </a:xfrm>
          <a:custGeom>
            <a:avLst/>
            <a:gdLst/>
            <a:ahLst/>
            <a:cxnLst/>
            <a:rect r="r" b="b" t="t" l="l"/>
            <a:pathLst>
              <a:path h="4553293" w="5390483">
                <a:moveTo>
                  <a:pt x="0" y="0"/>
                </a:moveTo>
                <a:lnTo>
                  <a:pt x="5390483" y="0"/>
                </a:lnTo>
                <a:lnTo>
                  <a:pt x="5390483" y="4553292"/>
                </a:lnTo>
                <a:lnTo>
                  <a:pt x="0" y="45532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56321" y="2031891"/>
            <a:ext cx="6248365" cy="4139542"/>
          </a:xfrm>
          <a:custGeom>
            <a:avLst/>
            <a:gdLst/>
            <a:ahLst/>
            <a:cxnLst/>
            <a:rect r="r" b="b" t="t" l="l"/>
            <a:pathLst>
              <a:path h="4139542" w="6248365">
                <a:moveTo>
                  <a:pt x="0" y="0"/>
                </a:moveTo>
                <a:lnTo>
                  <a:pt x="6248365" y="0"/>
                </a:lnTo>
                <a:lnTo>
                  <a:pt x="6248365" y="4139541"/>
                </a:lnTo>
                <a:lnTo>
                  <a:pt x="0" y="41395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0" y="-209863"/>
            <a:ext cx="3332022" cy="3241780"/>
          </a:xfrm>
          <a:custGeom>
            <a:avLst/>
            <a:gdLst/>
            <a:ahLst/>
            <a:cxnLst/>
            <a:rect r="r" b="b" t="t" l="l"/>
            <a:pathLst>
              <a:path h="3241780" w="3332022">
                <a:moveTo>
                  <a:pt x="3332022" y="0"/>
                </a:moveTo>
                <a:lnTo>
                  <a:pt x="0" y="0"/>
                </a:lnTo>
                <a:lnTo>
                  <a:pt x="0" y="3241781"/>
                </a:lnTo>
                <a:lnTo>
                  <a:pt x="3332022" y="3241781"/>
                </a:lnTo>
                <a:lnTo>
                  <a:pt x="3332022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6011" y="2031891"/>
            <a:ext cx="6381608" cy="4227815"/>
          </a:xfrm>
          <a:custGeom>
            <a:avLst/>
            <a:gdLst/>
            <a:ahLst/>
            <a:cxnLst/>
            <a:rect r="r" b="b" t="t" l="l"/>
            <a:pathLst>
              <a:path h="4227815" w="6381608">
                <a:moveTo>
                  <a:pt x="0" y="0"/>
                </a:moveTo>
                <a:lnTo>
                  <a:pt x="6381608" y="0"/>
                </a:lnTo>
                <a:lnTo>
                  <a:pt x="6381608" y="4227815"/>
                </a:lnTo>
                <a:lnTo>
                  <a:pt x="0" y="42278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11584" y="675196"/>
            <a:ext cx="9611804" cy="961180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5823" y="2920136"/>
            <a:ext cx="16436355" cy="5768915"/>
            <a:chOff x="0" y="0"/>
            <a:chExt cx="5996027" cy="21045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374448" y="9044945"/>
            <a:ext cx="3539104" cy="617207"/>
            <a:chOff x="0" y="0"/>
            <a:chExt cx="4718805" cy="82294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07158" y="121700"/>
              <a:ext cx="4104490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u="none">
                  <a:solidFill>
                    <a:srgbClr val="003EA8"/>
                  </a:solidFill>
                  <a:latin typeface="Telegraf"/>
                  <a:ea typeface="Telegraf"/>
                  <a:cs typeface="Telegraf"/>
                  <a:sym typeface="Telegraf"/>
                </a:rPr>
                <a:t>Back to Agenda Page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3301" y="3800476"/>
            <a:ext cx="5356566" cy="3454985"/>
          </a:xfrm>
          <a:custGeom>
            <a:avLst/>
            <a:gdLst/>
            <a:ahLst/>
            <a:cxnLst/>
            <a:rect r="r" b="b" t="t" l="l"/>
            <a:pathLst>
              <a:path h="3454985" w="5356566">
                <a:moveTo>
                  <a:pt x="0" y="0"/>
                </a:moveTo>
                <a:lnTo>
                  <a:pt x="5356566" y="0"/>
                </a:lnTo>
                <a:lnTo>
                  <a:pt x="5356566" y="3454985"/>
                </a:lnTo>
                <a:lnTo>
                  <a:pt x="0" y="3454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75356" y="3972646"/>
            <a:ext cx="4962870" cy="3031806"/>
          </a:xfrm>
          <a:custGeom>
            <a:avLst/>
            <a:gdLst/>
            <a:ahLst/>
            <a:cxnLst/>
            <a:rect r="r" b="b" t="t" l="l"/>
            <a:pathLst>
              <a:path h="3031806" w="4962870">
                <a:moveTo>
                  <a:pt x="0" y="0"/>
                </a:moveTo>
                <a:lnTo>
                  <a:pt x="4962870" y="0"/>
                </a:lnTo>
                <a:lnTo>
                  <a:pt x="4962870" y="3031807"/>
                </a:lnTo>
                <a:lnTo>
                  <a:pt x="0" y="3031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3322" r="-14253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70880" y="4171276"/>
            <a:ext cx="5270970" cy="2713385"/>
          </a:xfrm>
          <a:custGeom>
            <a:avLst/>
            <a:gdLst/>
            <a:ahLst/>
            <a:cxnLst/>
            <a:rect r="r" b="b" t="t" l="l"/>
            <a:pathLst>
              <a:path h="2713385" w="5270970">
                <a:moveTo>
                  <a:pt x="0" y="0"/>
                </a:moveTo>
                <a:lnTo>
                  <a:pt x="5270970" y="0"/>
                </a:lnTo>
                <a:lnTo>
                  <a:pt x="5270970" y="2713385"/>
                </a:lnTo>
                <a:lnTo>
                  <a:pt x="0" y="27133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819" r="-123058" b="-11091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07404" y="7895140"/>
            <a:ext cx="2472207" cy="2391860"/>
          </a:xfrm>
          <a:custGeom>
            <a:avLst/>
            <a:gdLst/>
            <a:ahLst/>
            <a:cxnLst/>
            <a:rect r="r" b="b" t="t" l="l"/>
            <a:pathLst>
              <a:path h="2391860" w="2472207">
                <a:moveTo>
                  <a:pt x="0" y="0"/>
                </a:moveTo>
                <a:lnTo>
                  <a:pt x="2472208" y="0"/>
                </a:lnTo>
                <a:lnTo>
                  <a:pt x="2472208" y="2391860"/>
                </a:lnTo>
                <a:lnTo>
                  <a:pt x="0" y="23918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919040" y="8033392"/>
            <a:ext cx="2680520" cy="2640313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106887" y="820148"/>
            <a:ext cx="12074226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Fare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4323730"/>
            <a:ext cx="8045761" cy="2290125"/>
            <a:chOff x="0" y="0"/>
            <a:chExt cx="2935115" cy="8354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5115" cy="835444"/>
            </a:xfrm>
            <a:custGeom>
              <a:avLst/>
              <a:gdLst/>
              <a:ahLst/>
              <a:cxnLst/>
              <a:rect r="r" b="b" t="t" l="l"/>
              <a:pathLst>
                <a:path h="835444" w="2935115">
                  <a:moveTo>
                    <a:pt x="0" y="0"/>
                  </a:moveTo>
                  <a:lnTo>
                    <a:pt x="2935115" y="0"/>
                  </a:lnTo>
                  <a:lnTo>
                    <a:pt x="2935115" y="835444"/>
                  </a:lnTo>
                  <a:lnTo>
                    <a:pt x="0" y="83544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973442"/>
            <a:ext cx="8045761" cy="2867254"/>
            <a:chOff x="0" y="0"/>
            <a:chExt cx="2935115" cy="10459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35115" cy="1045982"/>
            </a:xfrm>
            <a:custGeom>
              <a:avLst/>
              <a:gdLst/>
              <a:ahLst/>
              <a:cxnLst/>
              <a:rect r="r" b="b" t="t" l="l"/>
              <a:pathLst>
                <a:path h="1045982" w="2935115">
                  <a:moveTo>
                    <a:pt x="0" y="0"/>
                  </a:moveTo>
                  <a:lnTo>
                    <a:pt x="2935115" y="0"/>
                  </a:lnTo>
                  <a:lnTo>
                    <a:pt x="2935115" y="1045982"/>
                  </a:lnTo>
                  <a:lnTo>
                    <a:pt x="0" y="10459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01531" y="973442"/>
            <a:ext cx="8360528" cy="7721975"/>
            <a:chOff x="0" y="0"/>
            <a:chExt cx="3049943" cy="28169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943" cy="2816997"/>
            </a:xfrm>
            <a:custGeom>
              <a:avLst/>
              <a:gdLst/>
              <a:ahLst/>
              <a:cxnLst/>
              <a:rect r="r" b="b" t="t" l="l"/>
              <a:pathLst>
                <a:path h="2816997" w="3049943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7088098" y="8311309"/>
            <a:ext cx="4111803" cy="1457821"/>
          </a:xfrm>
          <a:custGeom>
            <a:avLst/>
            <a:gdLst/>
            <a:ahLst/>
            <a:cxnLst/>
            <a:rect r="r" b="b" t="t" l="l"/>
            <a:pathLst>
              <a:path h="1457821" w="4111803">
                <a:moveTo>
                  <a:pt x="4111804" y="0"/>
                </a:moveTo>
                <a:lnTo>
                  <a:pt x="0" y="0"/>
                </a:lnTo>
                <a:lnTo>
                  <a:pt x="0" y="1457821"/>
                </a:lnTo>
                <a:lnTo>
                  <a:pt x="4111804" y="1457821"/>
                </a:lnTo>
                <a:lnTo>
                  <a:pt x="41118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41250" y="656871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7084" y="491754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55418" y="1789583"/>
            <a:ext cx="7403882" cy="6089693"/>
          </a:xfrm>
          <a:custGeom>
            <a:avLst/>
            <a:gdLst/>
            <a:ahLst/>
            <a:cxnLst/>
            <a:rect r="r" b="b" t="t" l="l"/>
            <a:pathLst>
              <a:path h="6089693" w="7403882">
                <a:moveTo>
                  <a:pt x="0" y="0"/>
                </a:moveTo>
                <a:lnTo>
                  <a:pt x="7403882" y="0"/>
                </a:lnTo>
                <a:lnTo>
                  <a:pt x="7403882" y="6089693"/>
                </a:lnTo>
                <a:lnTo>
                  <a:pt x="0" y="60896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353006" y="7611593"/>
            <a:ext cx="3616776" cy="285725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028952" y="8403137"/>
            <a:ext cx="3364042" cy="188386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55382" y="1437579"/>
            <a:ext cx="7237553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Pickup and Dropoff Locations</a:t>
            </a:r>
          </a:p>
          <a:p>
            <a:pPr algn="l">
              <a:lnSpc>
                <a:spcPts val="65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55382" y="4680139"/>
            <a:ext cx="7237553" cy="110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pickup and drop of locations are almost in the same place showing that this ride sharing is for a specific institution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DAGTA5alfDc</dc:identifier>
  <dcterms:modified xsi:type="dcterms:W3CDTF">2011-08-01T06:04:30Z</dcterms:modified>
  <cp:revision>1</cp:revision>
  <dc:title>Ride-sharing service Data</dc:title>
</cp:coreProperties>
</file>